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y="6858000" cx="12192000"/>
  <p:notesSz cx="6858000" cy="9144000"/>
  <p:embeddedFontLst>
    <p:embeddedFont>
      <p:font typeface="Red Hat Display"/>
      <p:regular r:id="rId27"/>
      <p:bold r:id="rId28"/>
      <p:italic r:id="rId29"/>
      <p:boldItalic r:id="rId30"/>
    </p:embeddedFont>
    <p:embeddedFont>
      <p:font typeface="Open Sans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5" roundtripDataSignature="AMtx7mioO5DVYVKoleGuNJBwUytUYllU8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RedHatDisplay-bold.fntdata"/><Relationship Id="rId27" Type="http://schemas.openxmlformats.org/officeDocument/2006/relationships/font" Target="fonts/RedHatDisplay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RedHatDisplay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OpenSans-regular.fntdata"/><Relationship Id="rId30" Type="http://schemas.openxmlformats.org/officeDocument/2006/relationships/font" Target="fonts/RedHatDisplay-boldItalic.fntdata"/><Relationship Id="rId11" Type="http://schemas.openxmlformats.org/officeDocument/2006/relationships/slide" Target="slides/slide7.xml"/><Relationship Id="rId33" Type="http://schemas.openxmlformats.org/officeDocument/2006/relationships/font" Target="fonts/OpenSans-italic.fntdata"/><Relationship Id="rId10" Type="http://schemas.openxmlformats.org/officeDocument/2006/relationships/slide" Target="slides/slide6.xml"/><Relationship Id="rId32" Type="http://schemas.openxmlformats.org/officeDocument/2006/relationships/font" Target="fonts/OpenSans-bold.fntdata"/><Relationship Id="rId13" Type="http://schemas.openxmlformats.org/officeDocument/2006/relationships/slide" Target="slides/slide9.xml"/><Relationship Id="rId35" Type="http://customschemas.google.com/relationships/presentationmetadata" Target="metadata"/><Relationship Id="rId12" Type="http://schemas.openxmlformats.org/officeDocument/2006/relationships/slide" Target="slides/slide8.xml"/><Relationship Id="rId34" Type="http://schemas.openxmlformats.org/officeDocument/2006/relationships/font" Target="fonts/OpenSans-boldItalic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sk-SK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á snímka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ok s popisom" type="picTx">
  <p:cSld name="PICTURE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3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3" name="Google Shape;73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zvislý text" type="vertTx">
  <p:cSld name="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vislý nadpis a text" type="vertTitleAndTx">
  <p:cSld name="VERTICAL_TITLE_AND_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obsah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a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p14:dur="100"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lavička sekcie" type="secHead">
  <p:cSld name="SECTION_HEA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8" name="Google Shape;38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anie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1" name="Google Shape;51;p3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3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3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n nadpis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popisom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5" name="Google Shape;65;p3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6" name="Google Shape;66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jpg"/><Relationship Id="rId4" Type="http://schemas.openxmlformats.org/officeDocument/2006/relationships/image" Target="../media/image3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darujme.sk/ambasador/" TargetMode="External"/><Relationship Id="rId4" Type="http://schemas.openxmlformats.org/officeDocument/2006/relationships/hyperlink" Target="https://darujme.sk/ambasador/" TargetMode="External"/><Relationship Id="rId5" Type="http://schemas.openxmlformats.org/officeDocument/2006/relationships/image" Target="../media/image2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Relationship Id="rId4" Type="http://schemas.openxmlformats.org/officeDocument/2006/relationships/hyperlink" Target="https://unicefslovensko.darujme.sk/p2p/socialna-poistovna-pre-ukrajinu/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darujme.sk/ambasador/" TargetMode="External"/><Relationship Id="rId4" Type="http://schemas.openxmlformats.org/officeDocument/2006/relationships/hyperlink" Target="https://darujme.sk/ambasador/" TargetMode="External"/><Relationship Id="rId5" Type="http://schemas.openxmlformats.org/officeDocument/2006/relationships/hyperlink" Target="https://darujme.sk/ambasador/" TargetMode="External"/><Relationship Id="rId6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0.png"/><Relationship Id="rId4" Type="http://schemas.openxmlformats.org/officeDocument/2006/relationships/hyperlink" Target="https://www.dofe.sk/podporte-mladych-ludi-v-unikatnej-dofe-challenge-100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darujme.sk/ambasador/" TargetMode="External"/><Relationship Id="rId4" Type="http://schemas.openxmlformats.org/officeDocument/2006/relationships/image" Target="../media/image19.png"/><Relationship Id="rId5" Type="http://schemas.openxmlformats.org/officeDocument/2006/relationships/hyperlink" Target="https://hodinadetom.darujme.sk/p2p/pomozme-malym-bojovnikom-za-zdravie/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darujme.sk/ambasador/" TargetMode="External"/><Relationship Id="rId4" Type="http://schemas.openxmlformats.org/officeDocument/2006/relationships/image" Target="../media/image3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1" Type="http://schemas.openxmlformats.org/officeDocument/2006/relationships/image" Target="../media/image2.png"/><Relationship Id="rId10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8.png"/><Relationship Id="rId5" Type="http://schemas.openxmlformats.org/officeDocument/2006/relationships/image" Target="../media/image10.png"/><Relationship Id="rId6" Type="http://schemas.openxmlformats.org/officeDocument/2006/relationships/image" Target="../media/image12.png"/><Relationship Id="rId7" Type="http://schemas.openxmlformats.org/officeDocument/2006/relationships/image" Target="../media/image1.png"/><Relationship Id="rId8" Type="http://schemas.openxmlformats.org/officeDocument/2006/relationships/image" Target="../media/image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Relationship Id="rId4" Type="http://schemas.openxmlformats.org/officeDocument/2006/relationships/image" Target="../media/image5.png"/><Relationship Id="rId5" Type="http://schemas.openxmlformats.org/officeDocument/2006/relationships/image" Target="../media/image2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8.png"/><Relationship Id="rId5" Type="http://schemas.openxmlformats.org/officeDocument/2006/relationships/image" Target="../media/image10.png"/><Relationship Id="rId6" Type="http://schemas.openxmlformats.org/officeDocument/2006/relationships/image" Target="../media/image12.png"/><Relationship Id="rId7" Type="http://schemas.openxmlformats.org/officeDocument/2006/relationships/image" Target="../media/image1.png"/><Relationship Id="rId8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 b="0" l="11459" r="18946" t="0"/>
          <a:stretch/>
        </p:blipFill>
        <p:spPr>
          <a:xfrm>
            <a:off x="4987636" y="0"/>
            <a:ext cx="7204364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5537" y="235296"/>
            <a:ext cx="1828949" cy="423914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/>
          <p:nvPr/>
        </p:nvSpPr>
        <p:spPr>
          <a:xfrm>
            <a:off x="0" y="1839453"/>
            <a:ext cx="6483927" cy="2510444"/>
          </a:xfrm>
          <a:prstGeom prst="rect">
            <a:avLst/>
          </a:prstGeom>
          <a:solidFill>
            <a:srgbClr val="7D251F"/>
          </a:solidFill>
          <a:ln cap="flat" cmpd="sng" w="12700">
            <a:solidFill>
              <a:srgbClr val="7D251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sk-SK" sz="5000" u="none" cap="none" strike="noStrik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Dobrovoľníctvo              a možnosti crowdfundingu</a:t>
            </a:r>
            <a:endParaRPr b="1" sz="5000">
              <a:solidFill>
                <a:schemeClr val="lt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98562" y="4874161"/>
            <a:ext cx="5104659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k-SK" sz="1800">
                <a:solidFill>
                  <a:srgbClr val="7D251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Zuzana Thullnerová, Centrum pre filantropiu n.o.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7D251F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Konferencia Firemné dobrovoľníctvo, ako ďalej?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Cesta k zamestnancovi aj komunitám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k-SK" sz="1800">
                <a:solidFill>
                  <a:srgbClr val="7D251F"/>
                </a:solidFill>
                <a:latin typeface="Calibri"/>
                <a:ea typeface="Calibri"/>
                <a:cs typeface="Calibri"/>
                <a:sym typeface="Calibri"/>
              </a:rPr>
              <a:t>16. marca 2023</a:t>
            </a:r>
            <a:endParaRPr b="1" sz="1800">
              <a:solidFill>
                <a:srgbClr val="7D251F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6" name="Google Shape;186;p10"/>
          <p:cNvCxnSpPr/>
          <p:nvPr/>
        </p:nvCxnSpPr>
        <p:spPr>
          <a:xfrm>
            <a:off x="289560" y="6713840"/>
            <a:ext cx="9665473" cy="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7" name="Google Shape;187;p10"/>
          <p:cNvSpPr txBox="1"/>
          <p:nvPr/>
        </p:nvSpPr>
        <p:spPr>
          <a:xfrm>
            <a:off x="10058399" y="6593245"/>
            <a:ext cx="2067339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sk-SK" sz="10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CENTRUM PRE FILANTROPIU</a:t>
            </a:r>
            <a:endParaRPr/>
          </a:p>
        </p:txBody>
      </p:sp>
      <p:sp>
        <p:nvSpPr>
          <p:cNvPr id="188" name="Google Shape;188;p10"/>
          <p:cNvSpPr/>
          <p:nvPr/>
        </p:nvSpPr>
        <p:spPr>
          <a:xfrm rot="5400000">
            <a:off x="-41822" y="1525471"/>
            <a:ext cx="606409" cy="522766"/>
          </a:xfrm>
          <a:prstGeom prst="triangle">
            <a:avLst>
              <a:gd fmla="val 50000" name="adj"/>
            </a:avLst>
          </a:prstGeom>
          <a:solidFill>
            <a:srgbClr val="7D251F"/>
          </a:solidFill>
          <a:ln cap="flat" cmpd="sng" w="12700">
            <a:solidFill>
              <a:srgbClr val="7D251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0"/>
          <p:cNvSpPr txBox="1"/>
          <p:nvPr/>
        </p:nvSpPr>
        <p:spPr>
          <a:xfrm>
            <a:off x="705634" y="291904"/>
            <a:ext cx="1033856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k-SK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Darcovská výzva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0"/>
          <p:cNvSpPr txBox="1"/>
          <p:nvPr/>
        </p:nvSpPr>
        <p:spPr>
          <a:xfrm>
            <a:off x="671905" y="938235"/>
            <a:ext cx="3786467" cy="68634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sk-SK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Vytvorenie výzvy za 5 minút, stačí si vybrať zo zoznamu organizácií: </a:t>
            </a:r>
            <a:r>
              <a:rPr lang="sk-SK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https://darujme.sk/ambasador/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sk-SK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Administratívna nenáročnosť </a:t>
            </a:r>
            <a:r>
              <a:rPr lang="sk-SK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 firmu – založíte výzvu a odkomunikujete ju zamestnancom</a:t>
            </a:r>
            <a:endParaRPr/>
          </a:p>
          <a:p>
            <a:pPr indent="-158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sk-SK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Nepodlieha schvaľovaniu zo strany DARUJME.sk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sk-SK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Dary, darcov aj otázky organizácií rieši DARUJME.sk za vás</a:t>
            </a:r>
            <a:endParaRPr/>
          </a:p>
          <a:p>
            <a:pPr indent="-158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sk-SK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Možnosť realizovať interné </a:t>
            </a:r>
            <a:r>
              <a:rPr b="1" lang="sk-SK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neverejné</a:t>
            </a:r>
            <a:r>
              <a:rPr lang="sk-SK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zbierky</a:t>
            </a:r>
            <a:endParaRPr/>
          </a:p>
          <a:p>
            <a:pPr indent="-158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07511" y="0"/>
            <a:ext cx="758448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1"/>
          <p:cNvSpPr txBox="1"/>
          <p:nvPr/>
        </p:nvSpPr>
        <p:spPr>
          <a:xfrm>
            <a:off x="6429758" y="689788"/>
            <a:ext cx="5306521" cy="6986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</a:pPr>
            <a:r>
              <a:rPr b="1" lang="sk-SK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Pomoc v núdzi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k-SK" sz="35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    </a:t>
            </a:r>
            <a:r>
              <a:rPr lang="sk-SK" sz="28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(napr. prírodná katastrofa)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</a:pPr>
            <a:r>
              <a:rPr b="1" lang="sk-SK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Firemný event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</a:pPr>
            <a:r>
              <a:rPr b="1" lang="sk-SK" sz="35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Narodeniny 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</a:pPr>
            <a:r>
              <a:rPr b="0" i="0" lang="sk-SK" sz="3500" u="none" cap="none" strike="noStrik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Firmy 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</a:pPr>
            <a:r>
              <a:rPr b="0" i="0" lang="sk-SK" sz="3500" u="none" cap="none" strike="noStrik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Zamestnanca</a:t>
            </a:r>
            <a:endParaRPr/>
          </a:p>
          <a:p>
            <a:pPr indent="-457200" lvl="1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</a:pPr>
            <a:r>
              <a:rPr b="1" i="0" lang="sk-SK" sz="3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Charitatívny kvíz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</a:pPr>
            <a:r>
              <a:rPr b="1" lang="sk-SK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Giving Tuesday </a:t>
            </a:r>
            <a:r>
              <a:rPr lang="sk-SK" sz="28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(28.11.2023)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</a:pPr>
            <a:r>
              <a:rPr b="1" lang="sk-SK" sz="35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Vianočný večierok</a:t>
            </a:r>
            <a:endParaRPr/>
          </a:p>
          <a:p>
            <a:pPr indent="-2349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t/>
            </a:r>
            <a:endParaRPr b="1" sz="350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cxnSp>
        <p:nvCxnSpPr>
          <p:cNvPr id="197" name="Google Shape;197;p11"/>
          <p:cNvCxnSpPr/>
          <p:nvPr/>
        </p:nvCxnSpPr>
        <p:spPr>
          <a:xfrm>
            <a:off x="5894615" y="1007553"/>
            <a:ext cx="0" cy="4957194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8" name="Google Shape;198;p11"/>
          <p:cNvCxnSpPr/>
          <p:nvPr/>
        </p:nvCxnSpPr>
        <p:spPr>
          <a:xfrm>
            <a:off x="289560" y="6713840"/>
            <a:ext cx="9665473" cy="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9" name="Google Shape;199;p11"/>
          <p:cNvSpPr txBox="1"/>
          <p:nvPr/>
        </p:nvSpPr>
        <p:spPr>
          <a:xfrm>
            <a:off x="10058399" y="6593245"/>
            <a:ext cx="2067339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sk-SK" sz="10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CENTRUM PRE FILANTROPIU</a:t>
            </a:r>
            <a:endParaRPr/>
          </a:p>
        </p:txBody>
      </p:sp>
      <p:sp>
        <p:nvSpPr>
          <p:cNvPr id="200" name="Google Shape;200;p11"/>
          <p:cNvSpPr txBox="1"/>
          <p:nvPr/>
        </p:nvSpPr>
        <p:spPr>
          <a:xfrm>
            <a:off x="701337" y="1351508"/>
            <a:ext cx="5003392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k-SK" sz="5400">
                <a:solidFill>
                  <a:srgbClr val="7D251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Príležitosti na darcovskú výzvu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k-SK" sz="5400">
                <a:solidFill>
                  <a:srgbClr val="7D251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vo vašej firme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" name="Google Shape;205;p12"/>
          <p:cNvCxnSpPr/>
          <p:nvPr/>
        </p:nvCxnSpPr>
        <p:spPr>
          <a:xfrm>
            <a:off x="289560" y="6713840"/>
            <a:ext cx="9665473" cy="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06" name="Google Shape;206;p12"/>
          <p:cNvSpPr txBox="1"/>
          <p:nvPr/>
        </p:nvSpPr>
        <p:spPr>
          <a:xfrm>
            <a:off x="10058399" y="6593245"/>
            <a:ext cx="2067339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sk-SK" sz="10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CENTRUM PRE FILANTROPIU</a:t>
            </a:r>
            <a:endParaRPr/>
          </a:p>
        </p:txBody>
      </p:sp>
      <p:sp>
        <p:nvSpPr>
          <p:cNvPr id="207" name="Google Shape;207;p12"/>
          <p:cNvSpPr/>
          <p:nvPr/>
        </p:nvSpPr>
        <p:spPr>
          <a:xfrm rot="5400000">
            <a:off x="-41822" y="1525471"/>
            <a:ext cx="606409" cy="522766"/>
          </a:xfrm>
          <a:prstGeom prst="triangle">
            <a:avLst>
              <a:gd fmla="val 50000" name="adj"/>
            </a:avLst>
          </a:prstGeom>
          <a:solidFill>
            <a:srgbClr val="7D251F"/>
          </a:solidFill>
          <a:ln cap="flat" cmpd="sng" w="12700">
            <a:solidFill>
              <a:srgbClr val="7D251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2"/>
          <p:cNvSpPr txBox="1"/>
          <p:nvPr/>
        </p:nvSpPr>
        <p:spPr>
          <a:xfrm>
            <a:off x="705634" y="291904"/>
            <a:ext cx="3821978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k-SK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Klasická firemná výzva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2"/>
          <p:cNvSpPr txBox="1"/>
          <p:nvPr/>
        </p:nvSpPr>
        <p:spPr>
          <a:xfrm>
            <a:off x="630174" y="1660124"/>
            <a:ext cx="3382533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sk-SK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Firma vyzve zamestnancov a spolupracovníkov, aby prispeli.</a:t>
            </a:r>
            <a:endParaRPr/>
          </a:p>
          <a:p>
            <a:pPr indent="-215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sk-SK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Najmenej náročný variant, čo sa zapojenia kapacít firmy týka.</a:t>
            </a:r>
            <a:endParaRPr/>
          </a:p>
          <a:p>
            <a:pPr indent="-215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sk-SK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Pôsobí motivačne, keď vedenie firmy vloží prvý príspevok, napr. 200 Eur.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0" name="Google Shape;21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32179" y="-18534"/>
            <a:ext cx="759355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2"/>
          <p:cNvSpPr txBox="1"/>
          <p:nvPr/>
        </p:nvSpPr>
        <p:spPr>
          <a:xfrm>
            <a:off x="630174" y="5549958"/>
            <a:ext cx="214839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Príklad:</a:t>
            </a:r>
            <a:endParaRPr/>
          </a:p>
        </p:txBody>
      </p:sp>
      <p:sp>
        <p:nvSpPr>
          <p:cNvPr id="212" name="Google Shape;212;p12"/>
          <p:cNvSpPr txBox="1"/>
          <p:nvPr/>
        </p:nvSpPr>
        <p:spPr>
          <a:xfrm>
            <a:off x="630174" y="5937521"/>
            <a:ext cx="386962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https://unicefslovensko.darujme.sk/p2p/socialna-poistovna-pre-ukrajinu/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7" name="Google Shape;217;p13"/>
          <p:cNvCxnSpPr/>
          <p:nvPr/>
        </p:nvCxnSpPr>
        <p:spPr>
          <a:xfrm>
            <a:off x="289560" y="6713840"/>
            <a:ext cx="9665473" cy="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8" name="Google Shape;218;p13"/>
          <p:cNvSpPr txBox="1"/>
          <p:nvPr/>
        </p:nvSpPr>
        <p:spPr>
          <a:xfrm>
            <a:off x="10058399" y="6593245"/>
            <a:ext cx="2067339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sk-SK" sz="10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CENTRUM PRE FILANTROPIU</a:t>
            </a:r>
            <a:endParaRPr/>
          </a:p>
        </p:txBody>
      </p:sp>
      <p:sp>
        <p:nvSpPr>
          <p:cNvPr id="219" name="Google Shape;219;p13"/>
          <p:cNvSpPr/>
          <p:nvPr/>
        </p:nvSpPr>
        <p:spPr>
          <a:xfrm rot="5400000">
            <a:off x="-41822" y="1525471"/>
            <a:ext cx="606409" cy="522766"/>
          </a:xfrm>
          <a:prstGeom prst="triangle">
            <a:avLst>
              <a:gd fmla="val 50000" name="adj"/>
            </a:avLst>
          </a:prstGeom>
          <a:solidFill>
            <a:srgbClr val="7D251F"/>
          </a:solidFill>
          <a:ln cap="flat" cmpd="sng" w="12700">
            <a:solidFill>
              <a:srgbClr val="7D251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3"/>
          <p:cNvSpPr txBox="1"/>
          <p:nvPr/>
        </p:nvSpPr>
        <p:spPr>
          <a:xfrm>
            <a:off x="705634" y="291904"/>
            <a:ext cx="1033856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k-SK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Matchingová výzva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3"/>
          <p:cNvSpPr txBox="1"/>
          <p:nvPr/>
        </p:nvSpPr>
        <p:spPr>
          <a:xfrm>
            <a:off x="705634" y="1233996"/>
            <a:ext cx="3972898" cy="5016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sk-SK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Firma vyzve zamestnancov a spolupracovníkov, aby prispeli s tým, že firma ich dary následne znásobí</a:t>
            </a:r>
            <a:endParaRPr/>
          </a:p>
          <a:p>
            <a:pPr indent="-158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sk-SK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Veľmi motivačné pre zamestnancov</a:t>
            </a:r>
            <a:endParaRPr/>
          </a:p>
          <a:p>
            <a:pPr indent="-158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hlinkClick r:id="rId3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sk-SK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Možnosť stanoviť si hranicu, že firma znásobí dary do určitej sumy</a:t>
            </a:r>
            <a:endParaRPr/>
          </a:p>
          <a:p>
            <a:pPr indent="-158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sk-SK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Odporúčame pre neverejné zbierky</a:t>
            </a:r>
            <a:endParaRPr sz="20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hlinkClick r:id="rId4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2" name="Google Shape;222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71986" y="0"/>
            <a:ext cx="742001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7" name="Google Shape;227;p14"/>
          <p:cNvCxnSpPr/>
          <p:nvPr/>
        </p:nvCxnSpPr>
        <p:spPr>
          <a:xfrm>
            <a:off x="289560" y="6713840"/>
            <a:ext cx="9665473" cy="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8" name="Google Shape;228;p14"/>
          <p:cNvSpPr txBox="1"/>
          <p:nvPr/>
        </p:nvSpPr>
        <p:spPr>
          <a:xfrm>
            <a:off x="10058399" y="6593245"/>
            <a:ext cx="2067339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sk-SK" sz="10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CENTRUM PRE FILANTROPIU</a:t>
            </a:r>
            <a:endParaRPr/>
          </a:p>
        </p:txBody>
      </p:sp>
      <p:sp>
        <p:nvSpPr>
          <p:cNvPr id="229" name="Google Shape;229;p14"/>
          <p:cNvSpPr/>
          <p:nvPr/>
        </p:nvSpPr>
        <p:spPr>
          <a:xfrm rot="5400000">
            <a:off x="-41822" y="1525471"/>
            <a:ext cx="606409" cy="522766"/>
          </a:xfrm>
          <a:prstGeom prst="triangle">
            <a:avLst>
              <a:gd fmla="val 50000" name="adj"/>
            </a:avLst>
          </a:prstGeom>
          <a:solidFill>
            <a:srgbClr val="7D251F"/>
          </a:solidFill>
          <a:ln cap="flat" cmpd="sng" w="12700">
            <a:solidFill>
              <a:srgbClr val="7D251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4"/>
          <p:cNvSpPr txBox="1"/>
          <p:nvPr/>
        </p:nvSpPr>
        <p:spPr>
          <a:xfrm>
            <a:off x="705634" y="291904"/>
            <a:ext cx="382197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k-SK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Challenge výzva vedenia firmy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4"/>
          <p:cNvSpPr txBox="1"/>
          <p:nvPr/>
        </p:nvSpPr>
        <p:spPr>
          <a:xfrm>
            <a:off x="630175" y="1660124"/>
            <a:ext cx="3293756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sk-SK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Vedenie firmy vyzve zamestnancov, aby prispeli s tým, že potom urobia niečo neobvyklé </a:t>
            </a:r>
            <a:endParaRPr/>
          </a:p>
          <a:p>
            <a:pPr indent="-215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(napr. budú chodiť do práce na bicykli alebo napečú koláče pre ľudí bez domova).</a:t>
            </a:r>
            <a:endParaRPr/>
          </a:p>
        </p:txBody>
      </p:sp>
      <p:pic>
        <p:nvPicPr>
          <p:cNvPr id="232" name="Google Shape;23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67036" y="18534"/>
            <a:ext cx="762496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4"/>
          <p:cNvSpPr txBox="1"/>
          <p:nvPr/>
        </p:nvSpPr>
        <p:spPr>
          <a:xfrm>
            <a:off x="679001" y="5243172"/>
            <a:ext cx="336921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https://www.dofe.sk/podporte-mladych-ludi-v-unikatnej-dofe-challenge-100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4"/>
          <p:cNvSpPr txBox="1"/>
          <p:nvPr/>
        </p:nvSpPr>
        <p:spPr>
          <a:xfrm>
            <a:off x="679001" y="4828544"/>
            <a:ext cx="207307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Viac príkladov: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9" name="Google Shape;239;p15"/>
          <p:cNvCxnSpPr/>
          <p:nvPr/>
        </p:nvCxnSpPr>
        <p:spPr>
          <a:xfrm>
            <a:off x="289560" y="6713840"/>
            <a:ext cx="9665473" cy="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0" name="Google Shape;240;p15"/>
          <p:cNvSpPr txBox="1"/>
          <p:nvPr/>
        </p:nvSpPr>
        <p:spPr>
          <a:xfrm>
            <a:off x="10058399" y="6593245"/>
            <a:ext cx="2067339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sk-SK" sz="10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CENTRUM PRE FILANTROPIU</a:t>
            </a:r>
            <a:endParaRPr/>
          </a:p>
        </p:txBody>
      </p:sp>
      <p:sp>
        <p:nvSpPr>
          <p:cNvPr id="241" name="Google Shape;241;p15"/>
          <p:cNvSpPr/>
          <p:nvPr/>
        </p:nvSpPr>
        <p:spPr>
          <a:xfrm rot="5400000">
            <a:off x="-41822" y="1525471"/>
            <a:ext cx="606409" cy="522766"/>
          </a:xfrm>
          <a:prstGeom prst="triangle">
            <a:avLst>
              <a:gd fmla="val 50000" name="adj"/>
            </a:avLst>
          </a:prstGeom>
          <a:solidFill>
            <a:srgbClr val="7D251F"/>
          </a:solidFill>
          <a:ln cap="flat" cmpd="sng" w="12700">
            <a:solidFill>
              <a:srgbClr val="7D251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5"/>
          <p:cNvSpPr txBox="1"/>
          <p:nvPr/>
        </p:nvSpPr>
        <p:spPr>
          <a:xfrm>
            <a:off x="705634" y="291904"/>
            <a:ext cx="1033856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k-SK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Kolektívna výzva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5"/>
          <p:cNvSpPr txBox="1"/>
          <p:nvPr/>
        </p:nvSpPr>
        <p:spPr>
          <a:xfrm>
            <a:off x="705634" y="1233996"/>
            <a:ext cx="3626669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sk-SK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Firma zorganizuje aktivitu so zamestnancami – beh, opekačka, vianočný večierok, čistenie lesa, ktorú spojí s firemnou výzvou.</a:t>
            </a:r>
            <a:endParaRPr/>
          </a:p>
          <a:p>
            <a:pPr indent="-158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sk-SK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Vyžaduje aktívne zapojenie firmy aj v oblasti koordinácie aktivity, ale dá sa pekne spojiť s niečím, čo i tak plánujete, napr. teambuilding a pod.</a:t>
            </a:r>
            <a:r>
              <a:rPr lang="sk-SK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4" name="Google Shape;244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42925" y="18534"/>
            <a:ext cx="71490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5"/>
          <p:cNvSpPr txBox="1"/>
          <p:nvPr/>
        </p:nvSpPr>
        <p:spPr>
          <a:xfrm>
            <a:off x="932155" y="5734975"/>
            <a:ext cx="362666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https://hodinadetom.darujme.sk/p2p/pomozme-malym-bojovnikom-za-zdravie/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5"/>
          <p:cNvSpPr txBox="1"/>
          <p:nvPr/>
        </p:nvSpPr>
        <p:spPr>
          <a:xfrm>
            <a:off x="932155" y="5374351"/>
            <a:ext cx="214839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Príklad: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6"/>
          <p:cNvSpPr/>
          <p:nvPr/>
        </p:nvSpPr>
        <p:spPr>
          <a:xfrm>
            <a:off x="0" y="1839453"/>
            <a:ext cx="8735627" cy="2510444"/>
          </a:xfrm>
          <a:prstGeom prst="rect">
            <a:avLst/>
          </a:prstGeom>
          <a:solidFill>
            <a:srgbClr val="7D251F"/>
          </a:solidFill>
          <a:ln cap="flat" cmpd="sng" w="12700">
            <a:solidFill>
              <a:srgbClr val="7D251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k-SK" sz="50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Zaujalo vás to?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57" name="Google Shape;257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58" name="Google Shape;258;p17"/>
          <p:cNvSpPr/>
          <p:nvPr/>
        </p:nvSpPr>
        <p:spPr>
          <a:xfrm>
            <a:off x="-79899" y="218011"/>
            <a:ext cx="11949344" cy="847310"/>
          </a:xfrm>
          <a:prstGeom prst="rect">
            <a:avLst/>
          </a:prstGeom>
          <a:solidFill>
            <a:srgbClr val="7D251F"/>
          </a:solidFill>
          <a:ln cap="flat" cmpd="sng" w="12700">
            <a:solidFill>
              <a:srgbClr val="7D251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1. krok:  Kliknite na </a:t>
            </a:r>
            <a:r>
              <a:rPr lang="sk-SK" sz="28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Vytvorte darcovskú výzvu - DARUJME.sk</a:t>
            </a:r>
            <a:r>
              <a:rPr lang="sk-SK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 vyberte si logo mimovládky, pre ktorú chcete vyzbierať financie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9" name="Google Shape;259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4005" y="1065320"/>
            <a:ext cx="10323990" cy="5792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65" name="Google Shape;265;p18"/>
          <p:cNvSpPr/>
          <p:nvPr/>
        </p:nvSpPr>
        <p:spPr>
          <a:xfrm>
            <a:off x="0" y="111479"/>
            <a:ext cx="11949344" cy="847310"/>
          </a:xfrm>
          <a:prstGeom prst="rect">
            <a:avLst/>
          </a:prstGeom>
          <a:solidFill>
            <a:srgbClr val="7D251F"/>
          </a:solidFill>
          <a:ln cap="flat" cmpd="sng" w="12700">
            <a:solidFill>
              <a:srgbClr val="7D251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2. krok: Vyplňte formulár → zakliknite Chcem vytvoriť výzvu ako právnická osoba → prípadne aj na Chcem ako firma násobiť dary (zavoláme vám)</a:t>
            </a:r>
            <a:endParaRPr/>
          </a:p>
        </p:txBody>
      </p:sp>
      <p:sp>
        <p:nvSpPr>
          <p:cNvPr id="266" name="Google Shape;266;p18"/>
          <p:cNvSpPr/>
          <p:nvPr/>
        </p:nvSpPr>
        <p:spPr>
          <a:xfrm>
            <a:off x="7128768" y="4651899"/>
            <a:ext cx="1784412" cy="49715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268" name="Google Shape;26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6641" y="967540"/>
            <a:ext cx="11196320" cy="5890459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18"/>
          <p:cNvSpPr/>
          <p:nvPr/>
        </p:nvSpPr>
        <p:spPr>
          <a:xfrm>
            <a:off x="7213106" y="3180425"/>
            <a:ext cx="1615736" cy="49715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75" name="Google Shape;275;p19"/>
          <p:cNvSpPr/>
          <p:nvPr/>
        </p:nvSpPr>
        <p:spPr>
          <a:xfrm>
            <a:off x="0" y="111479"/>
            <a:ext cx="11949344" cy="847310"/>
          </a:xfrm>
          <a:prstGeom prst="rect">
            <a:avLst/>
          </a:prstGeom>
          <a:solidFill>
            <a:srgbClr val="7D251F"/>
          </a:solidFill>
          <a:ln cap="flat" cmpd="sng" w="12700">
            <a:solidFill>
              <a:srgbClr val="7D251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3. krok: Upravte si text výzvy + pridajte vlastnú profilovú fotografiu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6" name="Google Shape;27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4890" y="845341"/>
            <a:ext cx="7782220" cy="5917796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19"/>
          <p:cNvSpPr/>
          <p:nvPr/>
        </p:nvSpPr>
        <p:spPr>
          <a:xfrm>
            <a:off x="5397624" y="774322"/>
            <a:ext cx="1660124" cy="55041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/>
        </p:nvSpPr>
        <p:spPr>
          <a:xfrm>
            <a:off x="1424351" y="1753728"/>
            <a:ext cx="9850290" cy="1138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Patríte k firmám, ktorým záleží na podpore komunít, starostlivosti o zamestnancov a zamestnankyne, či spoločenskej zmene?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cxnSp>
        <p:nvCxnSpPr>
          <p:cNvPr id="101" name="Google Shape;101;p2"/>
          <p:cNvCxnSpPr/>
          <p:nvPr/>
        </p:nvCxnSpPr>
        <p:spPr>
          <a:xfrm>
            <a:off x="289560" y="6713840"/>
            <a:ext cx="9665473" cy="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2" name="Google Shape;102;p2"/>
          <p:cNvSpPr txBox="1"/>
          <p:nvPr/>
        </p:nvSpPr>
        <p:spPr>
          <a:xfrm>
            <a:off x="10058399" y="6593245"/>
            <a:ext cx="2067339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sk-SK" sz="10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CENTRUM PRE FILANTROPIU</a:t>
            </a:r>
            <a:endParaRPr/>
          </a:p>
        </p:txBody>
      </p:sp>
      <p:sp>
        <p:nvSpPr>
          <p:cNvPr id="103" name="Google Shape;103;p2"/>
          <p:cNvSpPr/>
          <p:nvPr/>
        </p:nvSpPr>
        <p:spPr>
          <a:xfrm rot="5400000">
            <a:off x="-41823" y="1010565"/>
            <a:ext cx="606409" cy="522766"/>
          </a:xfrm>
          <a:prstGeom prst="triangle">
            <a:avLst>
              <a:gd fmla="val 50000" name="adj"/>
            </a:avLst>
          </a:prstGeom>
          <a:solidFill>
            <a:srgbClr val="7D251F"/>
          </a:solidFill>
          <a:ln cap="flat" cmpd="sng" w="12700">
            <a:solidFill>
              <a:srgbClr val="7D251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1424351" y="968743"/>
            <a:ext cx="8385475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k-SK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Firmy majú v spoločnosti hlas a kredit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1539450" y="3581282"/>
            <a:ext cx="10028153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k-SK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Nehľadajte jednorožce, využite existujúce know-how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106" name="Google Shape;106;p2"/>
          <p:cNvSpPr/>
          <p:nvPr/>
        </p:nvSpPr>
        <p:spPr>
          <a:xfrm rot="5400000">
            <a:off x="-41822" y="3623103"/>
            <a:ext cx="606409" cy="522766"/>
          </a:xfrm>
          <a:prstGeom prst="triangle">
            <a:avLst>
              <a:gd fmla="val 50000" name="adj"/>
            </a:avLst>
          </a:prstGeom>
          <a:solidFill>
            <a:srgbClr val="7D251F"/>
          </a:solidFill>
          <a:ln cap="flat" cmpd="sng" w="12700">
            <a:solidFill>
              <a:srgbClr val="7D251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4351" y="4266568"/>
            <a:ext cx="1959823" cy="1893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0"/>
          <p:cNvSpPr/>
          <p:nvPr/>
        </p:nvSpPr>
        <p:spPr>
          <a:xfrm>
            <a:off x="0" y="999226"/>
            <a:ext cx="8735700" cy="3723600"/>
          </a:xfrm>
          <a:prstGeom prst="rect">
            <a:avLst/>
          </a:prstGeom>
          <a:solidFill>
            <a:srgbClr val="7D251F"/>
          </a:solidFill>
          <a:ln cap="flat" cmpd="sng" w="12700">
            <a:solidFill>
              <a:srgbClr val="7D251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k-SK" sz="50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Hotovo!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000">
              <a:solidFill>
                <a:schemeClr val="lt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k-SK" sz="40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Pošlite link na výzvu všetkým zamestnancom a priateľom organizácie. 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  <p:pic>
        <p:nvPicPr>
          <p:cNvPr descr="Obrázok, na ktorom je text, ClipArt, riad&#10;&#10;Automaticky generovaný popis" id="288" name="Google Shape;28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032" y="379289"/>
            <a:ext cx="5176480" cy="101657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21"/>
          <p:cNvSpPr/>
          <p:nvPr/>
        </p:nvSpPr>
        <p:spPr>
          <a:xfrm>
            <a:off x="1712" y="428519"/>
            <a:ext cx="12190288" cy="938754"/>
          </a:xfrm>
          <a:custGeom>
            <a:rect b="b" l="l" r="r" t="t"/>
            <a:pathLst>
              <a:path extrusionOk="0" h="3769995" w="20104100">
                <a:moveTo>
                  <a:pt x="0" y="3769518"/>
                </a:moveTo>
                <a:lnTo>
                  <a:pt x="20104099" y="3769518"/>
                </a:lnTo>
                <a:lnTo>
                  <a:pt x="20104099" y="0"/>
                </a:lnTo>
                <a:lnTo>
                  <a:pt x="0" y="0"/>
                </a:lnTo>
                <a:lnTo>
                  <a:pt x="0" y="3769518"/>
                </a:lnTo>
                <a:close/>
              </a:path>
            </a:pathLst>
          </a:custGeom>
          <a:solidFill>
            <a:srgbClr val="33BA9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9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0" name="Google Shape;290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24954" y="602422"/>
            <a:ext cx="3218366" cy="4931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hací kalendár" id="291" name="Google Shape;291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1750" y="1903488"/>
            <a:ext cx="721469" cy="721469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21"/>
          <p:cNvSpPr txBox="1"/>
          <p:nvPr/>
        </p:nvSpPr>
        <p:spPr>
          <a:xfrm>
            <a:off x="1427038" y="1996560"/>
            <a:ext cx="315835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spustené v roku 2012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kupina žien" id="293" name="Google Shape;293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47849" y="3230585"/>
            <a:ext cx="635000" cy="63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21"/>
          <p:cNvSpPr txBox="1"/>
          <p:nvPr/>
        </p:nvSpPr>
        <p:spPr>
          <a:xfrm>
            <a:off x="1565200" y="3132587"/>
            <a:ext cx="376140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780 overených mimovládnych organizácií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21"/>
          <p:cNvSpPr txBox="1"/>
          <p:nvPr/>
        </p:nvSpPr>
        <p:spPr>
          <a:xfrm>
            <a:off x="6785368" y="3317252"/>
            <a:ext cx="289498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854 834 darov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zentovanie" id="296" name="Google Shape;296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782082" y="3179263"/>
            <a:ext cx="721469" cy="721469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21"/>
          <p:cNvSpPr txBox="1"/>
          <p:nvPr/>
        </p:nvSpPr>
        <p:spPr>
          <a:xfrm>
            <a:off x="6785368" y="2071043"/>
            <a:ext cx="279942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251 238 darcov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ieťa s balónom výplň plnou farbou" id="298" name="Google Shape;298;p2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710404" y="1728416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21"/>
          <p:cNvPicPr preferRelativeResize="0"/>
          <p:nvPr/>
        </p:nvPicPr>
        <p:blipFill rotWithShape="1">
          <a:blip r:embed="rId9">
            <a:alphaModFix/>
          </a:blip>
          <a:srcRect b="0" l="0" r="38529" t="0"/>
          <a:stretch/>
        </p:blipFill>
        <p:spPr>
          <a:xfrm>
            <a:off x="9220666" y="4900"/>
            <a:ext cx="3094541" cy="2724746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21"/>
          <p:cNvSpPr txBox="1"/>
          <p:nvPr/>
        </p:nvSpPr>
        <p:spPr>
          <a:xfrm>
            <a:off x="604615" y="4541589"/>
            <a:ext cx="458456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Darcovstvo bez protihodnoty</a:t>
            </a:r>
            <a:endParaRPr/>
          </a:p>
        </p:txBody>
      </p:sp>
      <p:pic>
        <p:nvPicPr>
          <p:cNvPr id="301" name="Google Shape;301;p2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180092" y="5603843"/>
            <a:ext cx="9011908" cy="11907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uro" id="302" name="Google Shape;302;p2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906970" y="4533538"/>
            <a:ext cx="521269" cy="521269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21"/>
          <p:cNvSpPr txBox="1"/>
          <p:nvPr/>
        </p:nvSpPr>
        <p:spPr>
          <a:xfrm>
            <a:off x="6723224" y="4544372"/>
            <a:ext cx="358478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sk-SK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23 027 121 </a:t>
            </a:r>
            <a:r>
              <a:rPr lang="sk-SK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€ (13.3.2023)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p14:dur="100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8" name="Google Shape;308;p22"/>
          <p:cNvCxnSpPr/>
          <p:nvPr/>
        </p:nvCxnSpPr>
        <p:spPr>
          <a:xfrm>
            <a:off x="289560" y="6713840"/>
            <a:ext cx="9665473" cy="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09" name="Google Shape;309;p22"/>
          <p:cNvSpPr txBox="1"/>
          <p:nvPr/>
        </p:nvSpPr>
        <p:spPr>
          <a:xfrm>
            <a:off x="10058399" y="6593245"/>
            <a:ext cx="2067339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sk-SK" sz="10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CENTRUM PRE FILANTROPIU</a:t>
            </a:r>
            <a:endParaRPr/>
          </a:p>
        </p:txBody>
      </p:sp>
      <p:pic>
        <p:nvPicPr>
          <p:cNvPr id="310" name="Google Shape;310;p22"/>
          <p:cNvPicPr preferRelativeResize="0"/>
          <p:nvPr/>
        </p:nvPicPr>
        <p:blipFill rotWithShape="1">
          <a:blip r:embed="rId3">
            <a:alphaModFix/>
          </a:blip>
          <a:srcRect b="0" l="11459" r="18946" t="0"/>
          <a:stretch/>
        </p:blipFill>
        <p:spPr>
          <a:xfrm>
            <a:off x="0" y="1343024"/>
            <a:ext cx="4157520" cy="3957639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22"/>
          <p:cNvSpPr/>
          <p:nvPr/>
        </p:nvSpPr>
        <p:spPr>
          <a:xfrm>
            <a:off x="4286250" y="1343024"/>
            <a:ext cx="7905750" cy="3957639"/>
          </a:xfrm>
          <a:prstGeom prst="rect">
            <a:avLst/>
          </a:prstGeom>
          <a:solidFill>
            <a:srgbClr val="7D251F"/>
          </a:solidFill>
          <a:ln cap="flat" cmpd="sng" w="12700">
            <a:solidFill>
              <a:srgbClr val="7D251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22"/>
          <p:cNvSpPr txBox="1"/>
          <p:nvPr/>
        </p:nvSpPr>
        <p:spPr>
          <a:xfrm>
            <a:off x="4716185" y="1920195"/>
            <a:ext cx="5448747" cy="6309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k-SK" sz="35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Ďakujem za pozornosť</a:t>
            </a:r>
            <a:endParaRPr/>
          </a:p>
        </p:txBody>
      </p:sp>
      <p:sp>
        <p:nvSpPr>
          <p:cNvPr id="313" name="Google Shape;313;p22"/>
          <p:cNvSpPr txBox="1"/>
          <p:nvPr/>
        </p:nvSpPr>
        <p:spPr>
          <a:xfrm>
            <a:off x="4716185" y="3167632"/>
            <a:ext cx="5102518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5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Zuzana Thullnerová, Centrum pre filantropiu n.o.</a:t>
            </a:r>
            <a:endParaRPr sz="1500">
              <a:solidFill>
                <a:schemeClr val="lt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5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zuzana.thullnerova@cpf.sk </a:t>
            </a:r>
            <a:endParaRPr sz="1500">
              <a:solidFill>
                <a:schemeClr val="lt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5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0918 762 924</a:t>
            </a:r>
            <a:endParaRPr sz="1500">
              <a:solidFill>
                <a:schemeClr val="lt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5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www.cpf.sk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5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www.DARUJME.sk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5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www.StartLab.sk</a:t>
            </a:r>
            <a:endParaRPr sz="1500">
              <a:solidFill>
                <a:schemeClr val="lt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/>
          <p:nvPr>
            <p:ph type="title"/>
          </p:nvPr>
        </p:nvSpPr>
        <p:spPr>
          <a:xfrm>
            <a:off x="4965430" y="629268"/>
            <a:ext cx="6586491" cy="7524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sk-SK"/>
              <a:t>Rozmýšľate ako začať?</a:t>
            </a:r>
            <a:endParaRPr/>
          </a:p>
        </p:txBody>
      </p:sp>
      <p:sp>
        <p:nvSpPr>
          <p:cNvPr id="113" name="Google Shape;113;p3"/>
          <p:cNvSpPr txBox="1"/>
          <p:nvPr>
            <p:ph idx="1" type="body"/>
          </p:nvPr>
        </p:nvSpPr>
        <p:spPr>
          <a:xfrm>
            <a:off x="4965431" y="2438400"/>
            <a:ext cx="6586489" cy="4281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sk-SK" sz="1800"/>
              <a:t>Dobročinnosť je všeobecný pojem označujúci rôzne aktivity motivované láskou k blížnemu a snahou pomôcť človeku, ľudstvu, svetu.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sk-SK" sz="1800"/>
              <a:t>Podstatu dobročinnosti tvoria </a:t>
            </a:r>
            <a:r>
              <a:rPr b="1" lang="sk-SK" sz="1800"/>
              <a:t>darcovstvo</a:t>
            </a:r>
            <a:r>
              <a:rPr lang="sk-SK" sz="1800"/>
              <a:t>, ktoré môže mať formu materiálnu (vecné dary) a finančnú (peňažné dary) a </a:t>
            </a:r>
            <a:r>
              <a:rPr b="1" lang="sk-SK" sz="1800"/>
              <a:t>dobrovoľníctvo</a:t>
            </a:r>
            <a:r>
              <a:rPr lang="sk-SK" sz="1800"/>
              <a:t> (môže byť vnímané tiež ako darovanie napr. času, energie, a pod.).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sk-SK" sz="1800"/>
              <a:t>Filantropia</a:t>
            </a:r>
            <a:r>
              <a:rPr lang="sk-SK" sz="1800"/>
              <a:t> ako moderná forma darcovstva, ktoré sa snaží riešiť problémy spoločnosti podporou vzdelávania, inovácií a rozvojom schopností ľudí, aby si boli schopní pomôcť sami. Je historicky viazaná viac na bohatších členov a členky spoločnosti, v súčasnosti je spájaná aj so sociálne zodpovedným správaním podnikateľských subjektov.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sk-SK" sz="1800"/>
              <a:t>Odpoveďou Centra pre filantropiu je DARUJME.sk</a:t>
            </a:r>
            <a:endParaRPr/>
          </a:p>
          <a:p>
            <a:pPr indent="-1143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sz="1400"/>
          </a:p>
        </p:txBody>
      </p:sp>
      <p:pic>
        <p:nvPicPr>
          <p:cNvPr descr="Obrázok, na ktorom je vonkajšie, osoba, strom, nosenie&#10;&#10;Automaticky generovaný popis" id="114" name="Google Shape;114;p3"/>
          <p:cNvPicPr preferRelativeResize="0"/>
          <p:nvPr/>
        </p:nvPicPr>
        <p:blipFill rotWithShape="1">
          <a:blip r:embed="rId3">
            <a:alphaModFix/>
          </a:blip>
          <a:srcRect b="-1" l="24472" r="30408" t="0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" name="Google Shape;115;p3"/>
          <p:cNvCxnSpPr/>
          <p:nvPr/>
        </p:nvCxnSpPr>
        <p:spPr>
          <a:xfrm>
            <a:off x="5080934" y="2115117"/>
            <a:ext cx="6309360" cy="0"/>
          </a:xfrm>
          <a:prstGeom prst="straightConnector1">
            <a:avLst/>
          </a:prstGeom>
          <a:noFill/>
          <a:ln cap="flat" cmpd="sng" w="19050">
            <a:solidFill>
              <a:srgbClr val="9094E3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73445" y="941049"/>
            <a:ext cx="9194867" cy="4740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4"/>
          <p:cNvPicPr preferRelativeResize="0"/>
          <p:nvPr/>
        </p:nvPicPr>
        <p:blipFill rotWithShape="1">
          <a:blip r:embed="rId4">
            <a:alphaModFix/>
          </a:blip>
          <a:srcRect b="35892" l="0" r="0" t="33561"/>
          <a:stretch/>
        </p:blipFill>
        <p:spPr>
          <a:xfrm>
            <a:off x="3821913" y="2557916"/>
            <a:ext cx="4697932" cy="753367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4"/>
          <p:cNvSpPr/>
          <p:nvPr/>
        </p:nvSpPr>
        <p:spPr>
          <a:xfrm>
            <a:off x="3329245" y="2661498"/>
            <a:ext cx="739307" cy="743088"/>
          </a:xfrm>
          <a:prstGeom prst="mathPlus">
            <a:avLst>
              <a:gd fmla="val 23520" name="adj1"/>
            </a:avLst>
          </a:prstGeom>
          <a:solidFill>
            <a:srgbClr val="7F7F7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8379033" y="2693284"/>
            <a:ext cx="710400" cy="582400"/>
          </a:xfrm>
          <a:prstGeom prst="mathEqual">
            <a:avLst>
              <a:gd fmla="val 23520" name="adj1"/>
              <a:gd fmla="val 11760" name="adj2"/>
            </a:avLst>
          </a:prstGeom>
          <a:solidFill>
            <a:srgbClr val="7F7F7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9270537" y="1964484"/>
            <a:ext cx="2582288" cy="2474351"/>
          </a:xfrm>
          <a:prstGeom prst="heart">
            <a:avLst/>
          </a:prstGeom>
          <a:solidFill>
            <a:srgbClr val="C00000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Obrázok, na ktorom je text&#10;&#10;Automaticky generovaný popis" id="125" name="Google Shape;125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4046" y="2685912"/>
            <a:ext cx="3193814" cy="743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"/>
          <p:cNvSpPr txBox="1"/>
          <p:nvPr/>
        </p:nvSpPr>
        <p:spPr>
          <a:xfrm>
            <a:off x="7572654" y="689788"/>
            <a:ext cx="3737495" cy="58323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k-SK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Firemné dary online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(podporte organizáciu cez DARUJME.sk, automaticky dostanete potvrdenie do účtovníctva, netreba riešiť žiadnu darovaciu zmluvu)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k-SK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Darcovské výzvy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(firma vytvorí mikrostránku so zbierkou pre mimovládnu organizáciu cez DARUJME.sk, pošle link svojim zamestnancom)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cxnSp>
        <p:nvCxnSpPr>
          <p:cNvPr id="131" name="Google Shape;131;p5"/>
          <p:cNvCxnSpPr/>
          <p:nvPr/>
        </p:nvCxnSpPr>
        <p:spPr>
          <a:xfrm>
            <a:off x="5894615" y="1007553"/>
            <a:ext cx="0" cy="4957194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" name="Google Shape;132;p5"/>
          <p:cNvCxnSpPr/>
          <p:nvPr/>
        </p:nvCxnSpPr>
        <p:spPr>
          <a:xfrm>
            <a:off x="289560" y="6713840"/>
            <a:ext cx="9665473" cy="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3" name="Google Shape;133;p5"/>
          <p:cNvSpPr txBox="1"/>
          <p:nvPr/>
        </p:nvSpPr>
        <p:spPr>
          <a:xfrm>
            <a:off x="10058399" y="6593245"/>
            <a:ext cx="2067339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sk-SK" sz="10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CENTRUM PRE FILANTROPIU</a:t>
            </a:r>
            <a:endParaRPr/>
          </a:p>
        </p:txBody>
      </p:sp>
      <p:sp>
        <p:nvSpPr>
          <p:cNvPr id="134" name="Google Shape;134;p5"/>
          <p:cNvSpPr txBox="1"/>
          <p:nvPr/>
        </p:nvSpPr>
        <p:spPr>
          <a:xfrm>
            <a:off x="701337" y="1351508"/>
            <a:ext cx="5003392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k-SK" sz="5400">
                <a:solidFill>
                  <a:srgbClr val="7D251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Možnosti podpory organizácií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k-SK" sz="5400">
                <a:solidFill>
                  <a:srgbClr val="7D251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pre firmy</a:t>
            </a:r>
            <a:endParaRPr/>
          </a:p>
        </p:txBody>
      </p:sp>
      <p:pic>
        <p:nvPicPr>
          <p:cNvPr id="135" name="Google Shape;13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84502" y="1007553"/>
            <a:ext cx="1148442" cy="1148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7634" y="4018171"/>
            <a:ext cx="1148442" cy="11484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  <p:pic>
        <p:nvPicPr>
          <p:cNvPr descr="Obrázok, na ktorom je text, ClipArt, riad&#10;&#10;Automaticky generovaný popis" id="142" name="Google Shape;14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032" y="379289"/>
            <a:ext cx="5176480" cy="101657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6"/>
          <p:cNvSpPr/>
          <p:nvPr/>
        </p:nvSpPr>
        <p:spPr>
          <a:xfrm>
            <a:off x="1712" y="428519"/>
            <a:ext cx="12190288" cy="938754"/>
          </a:xfrm>
          <a:custGeom>
            <a:rect b="b" l="l" r="r" t="t"/>
            <a:pathLst>
              <a:path extrusionOk="0" h="3769995" w="20104100">
                <a:moveTo>
                  <a:pt x="0" y="3769518"/>
                </a:moveTo>
                <a:lnTo>
                  <a:pt x="20104099" y="3769518"/>
                </a:lnTo>
                <a:lnTo>
                  <a:pt x="20104099" y="0"/>
                </a:lnTo>
                <a:lnTo>
                  <a:pt x="0" y="0"/>
                </a:lnTo>
                <a:lnTo>
                  <a:pt x="0" y="3769518"/>
                </a:lnTo>
                <a:close/>
              </a:path>
            </a:pathLst>
          </a:custGeom>
          <a:solidFill>
            <a:srgbClr val="33BA9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9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24954" y="602422"/>
            <a:ext cx="3218366" cy="4931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hací kalendár" id="145" name="Google Shape;145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1750" y="1903488"/>
            <a:ext cx="721469" cy="721469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6"/>
          <p:cNvSpPr txBox="1"/>
          <p:nvPr/>
        </p:nvSpPr>
        <p:spPr>
          <a:xfrm>
            <a:off x="1427038" y="1996560"/>
            <a:ext cx="315835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spustené v roku 2012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kupina žien" id="147" name="Google Shape;147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47849" y="3230585"/>
            <a:ext cx="635000" cy="63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6"/>
          <p:cNvSpPr txBox="1"/>
          <p:nvPr/>
        </p:nvSpPr>
        <p:spPr>
          <a:xfrm>
            <a:off x="1565200" y="3132587"/>
            <a:ext cx="376140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787 overených mimovládnych organizácií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6"/>
          <p:cNvSpPr txBox="1"/>
          <p:nvPr/>
        </p:nvSpPr>
        <p:spPr>
          <a:xfrm>
            <a:off x="6785368" y="3317252"/>
            <a:ext cx="289498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860 834 darov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zentovanie" id="150" name="Google Shape;150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782082" y="3179263"/>
            <a:ext cx="721469" cy="721469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6"/>
          <p:cNvSpPr txBox="1"/>
          <p:nvPr/>
        </p:nvSpPr>
        <p:spPr>
          <a:xfrm>
            <a:off x="6785368" y="2071043"/>
            <a:ext cx="279942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251 238 darcov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ieťa s balónom výplň plnou farbou" id="152" name="Google Shape;152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710404" y="1728416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6"/>
          <p:cNvPicPr preferRelativeResize="0"/>
          <p:nvPr/>
        </p:nvPicPr>
        <p:blipFill rotWithShape="1">
          <a:blip r:embed="rId9">
            <a:alphaModFix/>
          </a:blip>
          <a:srcRect b="0" l="0" r="38529" t="0"/>
          <a:stretch/>
        </p:blipFill>
        <p:spPr>
          <a:xfrm>
            <a:off x="9220666" y="4900"/>
            <a:ext cx="3094541" cy="2724746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6"/>
          <p:cNvSpPr txBox="1"/>
          <p:nvPr/>
        </p:nvSpPr>
        <p:spPr>
          <a:xfrm>
            <a:off x="604615" y="4541589"/>
            <a:ext cx="458456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Darcovstvo bez protihodnoty</a:t>
            </a:r>
            <a:endParaRPr/>
          </a:p>
        </p:txBody>
      </p:sp>
      <p:pic>
        <p:nvPicPr>
          <p:cNvPr descr="Euro" id="155" name="Google Shape;155;p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906970" y="4533538"/>
            <a:ext cx="521269" cy="52126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6"/>
          <p:cNvSpPr txBox="1"/>
          <p:nvPr/>
        </p:nvSpPr>
        <p:spPr>
          <a:xfrm>
            <a:off x="6723224" y="4544372"/>
            <a:ext cx="358478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sk-SK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23 027 121 </a:t>
            </a:r>
            <a:r>
              <a:rPr lang="sk-SK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€ (13.3.2023)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p14:dur="100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1" name="Google Shape;161;p7"/>
          <p:cNvCxnSpPr/>
          <p:nvPr/>
        </p:nvCxnSpPr>
        <p:spPr>
          <a:xfrm>
            <a:off x="289560" y="6713840"/>
            <a:ext cx="9665473" cy="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2" name="Google Shape;162;p7"/>
          <p:cNvSpPr txBox="1"/>
          <p:nvPr/>
        </p:nvSpPr>
        <p:spPr>
          <a:xfrm>
            <a:off x="10058399" y="6593245"/>
            <a:ext cx="2067339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sk-SK" sz="10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CENTRUM PRE FILANTROPIU</a:t>
            </a:r>
            <a:endParaRPr/>
          </a:p>
        </p:txBody>
      </p:sp>
      <p:pic>
        <p:nvPicPr>
          <p:cNvPr id="163" name="Google Shape;16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7256" y="0"/>
            <a:ext cx="1101748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69" name="Google Shape;169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70" name="Google Shape;17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1778" y="0"/>
            <a:ext cx="1010844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8"/>
          <p:cNvSpPr/>
          <p:nvPr/>
        </p:nvSpPr>
        <p:spPr>
          <a:xfrm>
            <a:off x="9286043" y="2920753"/>
            <a:ext cx="2556769" cy="479394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6" name="Google Shape;176;p9"/>
          <p:cNvCxnSpPr/>
          <p:nvPr/>
        </p:nvCxnSpPr>
        <p:spPr>
          <a:xfrm>
            <a:off x="289560" y="6713840"/>
            <a:ext cx="9665473" cy="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77" name="Google Shape;177;p9"/>
          <p:cNvSpPr txBox="1"/>
          <p:nvPr/>
        </p:nvSpPr>
        <p:spPr>
          <a:xfrm>
            <a:off x="10058399" y="6593245"/>
            <a:ext cx="2067339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sk-SK" sz="10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CENTRUM PRE FILANTROPIU</a:t>
            </a:r>
            <a:endParaRPr/>
          </a:p>
        </p:txBody>
      </p:sp>
      <p:sp>
        <p:nvSpPr>
          <p:cNvPr id="178" name="Google Shape;178;p9"/>
          <p:cNvSpPr/>
          <p:nvPr/>
        </p:nvSpPr>
        <p:spPr>
          <a:xfrm rot="5400000">
            <a:off x="-41822" y="1525471"/>
            <a:ext cx="606409" cy="522766"/>
          </a:xfrm>
          <a:prstGeom prst="triangle">
            <a:avLst>
              <a:gd fmla="val 50000" name="adj"/>
            </a:avLst>
          </a:prstGeom>
          <a:solidFill>
            <a:srgbClr val="7D251F"/>
          </a:solidFill>
          <a:ln cap="flat" cmpd="sng" w="12700">
            <a:solidFill>
              <a:srgbClr val="7D251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9"/>
          <p:cNvSpPr txBox="1"/>
          <p:nvPr/>
        </p:nvSpPr>
        <p:spPr>
          <a:xfrm>
            <a:off x="705634" y="291904"/>
            <a:ext cx="1033856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k-SK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Darcovská výzva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11021" y="0"/>
            <a:ext cx="711471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9"/>
          <p:cNvSpPr txBox="1"/>
          <p:nvPr/>
        </p:nvSpPr>
        <p:spPr>
          <a:xfrm>
            <a:off x="705634" y="1100831"/>
            <a:ext cx="4008409" cy="77867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sk-SK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Mikrostránka so zbierkou                  v prospech mimovládnej organizácie v mene vašej firmy</a:t>
            </a:r>
            <a:endParaRPr/>
          </a:p>
          <a:p>
            <a:pPr indent="-158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sk-SK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Možnosť nastaviť si: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sk-S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Koľko dní potrvá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sk-S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Akú sumu chcete vyzbierať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sk-S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Vlastný text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sk-S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Profilový obrázok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sk-S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Matching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8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sk-SK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Obsahuje</a:t>
            </a:r>
            <a:r>
              <a:rPr lang="sk-SK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zoznam darcov, darovanú sumu aj komentáre od darcov </a:t>
            </a:r>
            <a:endParaRPr/>
          </a:p>
          <a:p>
            <a:pPr indent="-158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sk-SK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Jednoduché</a:t>
            </a:r>
            <a:r>
              <a:rPr lang="sk-SK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zapojenie zamestnancov na podporu mimovládnej organizácie</a:t>
            </a:r>
            <a:endParaRPr/>
          </a:p>
          <a:p>
            <a:pPr indent="-158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8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sk-SK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Nástroj na budovanie hodnôt a vzťahov vo firme</a:t>
            </a:r>
            <a:endParaRPr/>
          </a:p>
          <a:p>
            <a:pPr indent="-158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8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í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ív balíka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2022-03-09T07:54:21Z</dcterms:created>
  <dc:creator>Microsoft Office User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0x0101002606DC97316A6B468E9063C1114E4417</vt:lpwstr>
  </property>
  <property fmtid="{D5CDD505-2E9C-101B-9397-08002B2CF9AE}" pid="3" name="MediaServiceImageTags">
    <vt:lpwstr/>
  </property>
</Properties>
</file>